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0287000" cy="6858000" type="35mm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804"/>
    <p:restoredTop sz="86707"/>
  </p:normalViewPr>
  <p:slideViewPr>
    <p:cSldViewPr snapToGrid="0" snapToObjects="1">
      <p:cViewPr varScale="1">
        <p:scale>
          <a:sx n="86" d="100"/>
          <a:sy n="86" d="100"/>
        </p:scale>
        <p:origin x="9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1122363"/>
            <a:ext cx="874395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3602038"/>
            <a:ext cx="771525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BF20-5F29-C440-B65E-717EEA8DBB88}" type="datetimeFigureOut">
              <a:rPr lang="en-US" smtClean="0"/>
              <a:t>6/1/17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83B3-02CA-C044-BED9-7148652970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489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BF20-5F29-C440-B65E-717EEA8DBB88}" type="datetimeFigureOut">
              <a:rPr lang="en-US" smtClean="0"/>
              <a:t>6/1/17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83B3-02CA-C044-BED9-7148652970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6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365125"/>
            <a:ext cx="2218134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365125"/>
            <a:ext cx="6525816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BF20-5F29-C440-B65E-717EEA8DBB88}" type="datetimeFigureOut">
              <a:rPr lang="en-US" smtClean="0"/>
              <a:t>6/1/17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83B3-02CA-C044-BED9-7148652970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131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BF20-5F29-C440-B65E-717EEA8DBB88}" type="datetimeFigureOut">
              <a:rPr lang="en-US" smtClean="0"/>
              <a:t>6/1/17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83B3-02CA-C044-BED9-7148652970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193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1709740"/>
            <a:ext cx="887253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4589465"/>
            <a:ext cx="8872538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BF20-5F29-C440-B65E-717EEA8DBB88}" type="datetimeFigureOut">
              <a:rPr lang="en-US" smtClean="0"/>
              <a:t>6/1/17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83B3-02CA-C044-BED9-7148652970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73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1825625"/>
            <a:ext cx="4371975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1825625"/>
            <a:ext cx="4371975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BF20-5F29-C440-B65E-717EEA8DBB88}" type="datetimeFigureOut">
              <a:rPr lang="en-US" smtClean="0"/>
              <a:t>6/1/17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83B3-02CA-C044-BED9-7148652970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540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365127"/>
            <a:ext cx="8872538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1681163"/>
            <a:ext cx="435188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2505075"/>
            <a:ext cx="4351883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1681163"/>
            <a:ext cx="437331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2505075"/>
            <a:ext cx="4373315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BF20-5F29-C440-B65E-717EEA8DBB88}" type="datetimeFigureOut">
              <a:rPr lang="en-US" smtClean="0"/>
              <a:t>6/1/17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83B3-02CA-C044-BED9-7148652970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96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BF20-5F29-C440-B65E-717EEA8DBB88}" type="datetimeFigureOut">
              <a:rPr lang="en-US" smtClean="0"/>
              <a:t>6/1/17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83B3-02CA-C044-BED9-7148652970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703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BF20-5F29-C440-B65E-717EEA8DBB88}" type="datetimeFigureOut">
              <a:rPr lang="en-US" smtClean="0"/>
              <a:t>6/1/17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83B3-02CA-C044-BED9-7148652970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11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457200"/>
            <a:ext cx="33178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987427"/>
            <a:ext cx="5207794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2057400"/>
            <a:ext cx="33178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BF20-5F29-C440-B65E-717EEA8DBB88}" type="datetimeFigureOut">
              <a:rPr lang="en-US" smtClean="0"/>
              <a:t>6/1/17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83B3-02CA-C044-BED9-7148652970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713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457200"/>
            <a:ext cx="33178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987427"/>
            <a:ext cx="5207794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2057400"/>
            <a:ext cx="33178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BF20-5F29-C440-B65E-717EEA8DBB88}" type="datetimeFigureOut">
              <a:rPr lang="en-US" smtClean="0"/>
              <a:t>6/1/17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983B3-02CA-C044-BED9-7148652970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48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365127"/>
            <a:ext cx="887253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1825625"/>
            <a:ext cx="887253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9BF20-5F29-C440-B65E-717EEA8DBB88}" type="datetimeFigureOut">
              <a:rPr lang="en-US" smtClean="0"/>
              <a:t>6/1/17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6356352"/>
            <a:ext cx="34718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6356352"/>
            <a:ext cx="2314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6983B3-02CA-C044-BED9-7148652970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392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TJOD İSTANBUL TOPLANTISI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4066733"/>
            <a:ext cx="7715250" cy="1655762"/>
          </a:xfrm>
        </p:spPr>
        <p:txBody>
          <a:bodyPr>
            <a:normAutofit/>
          </a:bodyPr>
          <a:lstStyle/>
          <a:p>
            <a:r>
              <a:rPr lang="en-US" sz="3600" b="1" dirty="0"/>
              <a:t>İ</a:t>
            </a:r>
            <a:r>
              <a:rPr lang="en-US" sz="3600" b="1" dirty="0" smtClean="0"/>
              <a:t>NFERTİL ÇİFTİN DEĞERLENDİRİLMESİ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673193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Over </a:t>
            </a:r>
            <a:r>
              <a:rPr lang="en-US" b="1" dirty="0" err="1" smtClean="0"/>
              <a:t>rezervinin</a:t>
            </a:r>
            <a:r>
              <a:rPr lang="en-US" b="1" dirty="0" smtClean="0"/>
              <a:t> </a:t>
            </a:r>
            <a:r>
              <a:rPr lang="en-US" b="1" dirty="0" err="1" smtClean="0"/>
              <a:t>değerlendirilmesi</a:t>
            </a:r>
            <a:r>
              <a:rPr lang="en-US" b="1" dirty="0" smtClean="0"/>
              <a:t> </a:t>
            </a:r>
            <a:r>
              <a:rPr lang="en-US" b="1" dirty="0" err="1" smtClean="0"/>
              <a:t>ve</a:t>
            </a:r>
            <a:r>
              <a:rPr lang="en-US" b="1" dirty="0" smtClean="0"/>
              <a:t> </a:t>
            </a:r>
            <a:r>
              <a:rPr lang="en-US" b="1" dirty="0" err="1" smtClean="0"/>
              <a:t>kadına</a:t>
            </a:r>
            <a:r>
              <a:rPr lang="en-US" b="1" dirty="0" smtClean="0"/>
              <a:t> </a:t>
            </a:r>
            <a:r>
              <a:rPr lang="en-US" b="1" dirty="0" err="1" smtClean="0"/>
              <a:t>açıklanması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Değerlendirme</a:t>
            </a:r>
            <a:endParaRPr lang="en-US" dirty="0" smtClean="0"/>
          </a:p>
          <a:p>
            <a:pPr lvl="1"/>
            <a:r>
              <a:rPr lang="en-US" dirty="0" smtClean="0"/>
              <a:t>TV USG </a:t>
            </a:r>
            <a:r>
              <a:rPr lang="en-US" dirty="0" err="1" smtClean="0"/>
              <a:t>yapılabiliyor</a:t>
            </a:r>
            <a:r>
              <a:rPr lang="en-US" dirty="0" smtClean="0"/>
              <a:t> mu?</a:t>
            </a:r>
          </a:p>
          <a:p>
            <a:pPr lvl="1"/>
            <a:r>
              <a:rPr lang="en-US" dirty="0" err="1" smtClean="0"/>
              <a:t>Öykü</a:t>
            </a:r>
            <a:endParaRPr lang="en-US" dirty="0" smtClean="0"/>
          </a:p>
          <a:p>
            <a:pPr lvl="1"/>
            <a:r>
              <a:rPr lang="en-US" dirty="0" smtClean="0"/>
              <a:t>AFC, AMH</a:t>
            </a:r>
          </a:p>
          <a:p>
            <a:pPr lvl="1"/>
            <a:r>
              <a:rPr lang="en-US" dirty="0" err="1" smtClean="0"/>
              <a:t>Testlerin</a:t>
            </a:r>
            <a:r>
              <a:rPr lang="en-US" dirty="0" smtClean="0"/>
              <a:t> </a:t>
            </a:r>
            <a:r>
              <a:rPr lang="en-US" dirty="0" err="1" smtClean="0"/>
              <a:t>limitasyonları</a:t>
            </a:r>
            <a:endParaRPr lang="en-US" dirty="0" smtClean="0"/>
          </a:p>
          <a:p>
            <a:r>
              <a:rPr lang="en-US" dirty="0" err="1" smtClean="0"/>
              <a:t>Açıklama</a:t>
            </a:r>
            <a:endParaRPr lang="en-US" dirty="0" smtClean="0"/>
          </a:p>
          <a:p>
            <a:pPr lvl="1"/>
            <a:r>
              <a:rPr lang="en-US" dirty="0" err="1" smtClean="0"/>
              <a:t>Testlerin</a:t>
            </a:r>
            <a:r>
              <a:rPr lang="en-US" dirty="0" smtClean="0"/>
              <a:t> </a:t>
            </a:r>
            <a:r>
              <a:rPr lang="en-US" dirty="0" err="1" smtClean="0"/>
              <a:t>limitasyonları</a:t>
            </a:r>
            <a:endParaRPr lang="en-US" dirty="0" smtClean="0"/>
          </a:p>
          <a:p>
            <a:pPr lvl="1"/>
            <a:r>
              <a:rPr lang="en-US" dirty="0" err="1" smtClean="0"/>
              <a:t>Çocuk</a:t>
            </a:r>
            <a:r>
              <a:rPr lang="en-US" dirty="0" smtClean="0"/>
              <a:t> </a:t>
            </a:r>
            <a:r>
              <a:rPr lang="en-US" dirty="0" err="1" smtClean="0"/>
              <a:t>isteği</a:t>
            </a:r>
            <a:r>
              <a:rPr lang="en-US" dirty="0" smtClean="0"/>
              <a:t> </a:t>
            </a: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 err="1" smtClean="0"/>
              <a:t>mı</a:t>
            </a:r>
            <a:r>
              <a:rPr lang="en-US" dirty="0" smtClean="0"/>
              <a:t>?</a:t>
            </a:r>
          </a:p>
          <a:p>
            <a:pPr lvl="1"/>
            <a:r>
              <a:rPr lang="en-US" dirty="0" err="1" smtClean="0"/>
              <a:t>Fertilite</a:t>
            </a:r>
            <a:r>
              <a:rPr lang="en-US" dirty="0" smtClean="0"/>
              <a:t> </a:t>
            </a:r>
            <a:r>
              <a:rPr lang="en-US" dirty="0" err="1" smtClean="0"/>
              <a:t>öngörüsü</a:t>
            </a:r>
            <a:endParaRPr lang="en-US" dirty="0" smtClean="0"/>
          </a:p>
          <a:p>
            <a:pPr lvl="1"/>
            <a:r>
              <a:rPr lang="en-US" dirty="0" err="1" smtClean="0"/>
              <a:t>Menopoz</a:t>
            </a:r>
            <a:r>
              <a:rPr lang="en-US" dirty="0" smtClean="0"/>
              <a:t> </a:t>
            </a:r>
            <a:r>
              <a:rPr lang="en-US" dirty="0" err="1" smtClean="0"/>
              <a:t>zamanının</a:t>
            </a:r>
            <a:r>
              <a:rPr lang="en-US" dirty="0" smtClean="0"/>
              <a:t> </a:t>
            </a:r>
            <a:r>
              <a:rPr lang="en-US" dirty="0" err="1" smtClean="0"/>
              <a:t>öngörüsü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859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Ovulasyonun</a:t>
            </a:r>
            <a:r>
              <a:rPr lang="en-US" b="1" dirty="0" smtClean="0"/>
              <a:t> </a:t>
            </a:r>
            <a:r>
              <a:rPr lang="en-US" b="1" dirty="0" err="1" smtClean="0"/>
              <a:t>değerlendirilmesi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Gebelik</a:t>
            </a:r>
            <a:endParaRPr lang="en-US" dirty="0" smtClean="0"/>
          </a:p>
          <a:p>
            <a:r>
              <a:rPr lang="en-US" dirty="0" smtClean="0"/>
              <a:t>Menstrual </a:t>
            </a:r>
            <a:r>
              <a:rPr lang="en-US" dirty="0" err="1" smtClean="0"/>
              <a:t>siklus</a:t>
            </a:r>
            <a:r>
              <a:rPr lang="en-US" dirty="0" smtClean="0"/>
              <a:t> </a:t>
            </a:r>
            <a:r>
              <a:rPr lang="en-US" dirty="0" err="1" smtClean="0"/>
              <a:t>düzeni</a:t>
            </a:r>
            <a:endParaRPr lang="en-US" dirty="0" smtClean="0"/>
          </a:p>
          <a:p>
            <a:r>
              <a:rPr lang="en-US" dirty="0" err="1" smtClean="0"/>
              <a:t>Progesteron</a:t>
            </a:r>
            <a:endParaRPr lang="en-US" dirty="0" smtClean="0"/>
          </a:p>
          <a:p>
            <a:pPr lvl="1"/>
            <a:r>
              <a:rPr lang="en-US" dirty="0" err="1" smtClean="0"/>
              <a:t>Midluteal</a:t>
            </a:r>
            <a:r>
              <a:rPr lang="en-US" dirty="0" smtClean="0"/>
              <a:t> P4&gt;3 ng/mL</a:t>
            </a:r>
          </a:p>
          <a:p>
            <a:r>
              <a:rPr lang="en-US" dirty="0" err="1" smtClean="0"/>
              <a:t>İdrarda</a:t>
            </a:r>
            <a:r>
              <a:rPr lang="en-US" dirty="0" smtClean="0"/>
              <a:t> LH</a:t>
            </a:r>
          </a:p>
          <a:p>
            <a:r>
              <a:rPr lang="en-US" dirty="0" err="1" smtClean="0"/>
              <a:t>Ultrason</a:t>
            </a:r>
            <a:endParaRPr lang="en-US" dirty="0" smtClean="0"/>
          </a:p>
          <a:p>
            <a:r>
              <a:rPr lang="en-US" dirty="0" smtClean="0"/>
              <a:t>Endometrial </a:t>
            </a:r>
            <a:r>
              <a:rPr lang="en-US" dirty="0" err="1" smtClean="0"/>
              <a:t>biopsi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5576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Tubal </a:t>
            </a:r>
            <a:r>
              <a:rPr lang="en-US" b="1" dirty="0" err="1" smtClean="0"/>
              <a:t>pasajın</a:t>
            </a:r>
            <a:r>
              <a:rPr lang="en-US" b="1" dirty="0" smtClean="0"/>
              <a:t> </a:t>
            </a:r>
            <a:r>
              <a:rPr lang="en-US" b="1" dirty="0" err="1" smtClean="0"/>
              <a:t>değerlendirilmesi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HSG</a:t>
            </a:r>
          </a:p>
          <a:p>
            <a:pPr lvl="1"/>
            <a:r>
              <a:rPr lang="en-US" dirty="0" smtClean="0"/>
              <a:t>PPV %38</a:t>
            </a:r>
          </a:p>
          <a:p>
            <a:pPr lvl="1"/>
            <a:r>
              <a:rPr lang="en-US" dirty="0" smtClean="0"/>
              <a:t>NPV %94</a:t>
            </a:r>
          </a:p>
          <a:p>
            <a:r>
              <a:rPr lang="en-US" dirty="0" smtClean="0"/>
              <a:t>SIS</a:t>
            </a:r>
          </a:p>
          <a:p>
            <a:pPr lvl="1"/>
            <a:r>
              <a:rPr lang="en-US" dirty="0" smtClean="0"/>
              <a:t>Unilateral vs bilateral </a:t>
            </a:r>
            <a:r>
              <a:rPr lang="en-US" dirty="0" err="1" smtClean="0"/>
              <a:t>pasaj</a:t>
            </a:r>
            <a:r>
              <a:rPr lang="en-US" dirty="0" smtClean="0"/>
              <a:t> ?</a:t>
            </a:r>
          </a:p>
          <a:p>
            <a:r>
              <a:rPr lang="en-US" dirty="0" smtClean="0"/>
              <a:t>LS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kromopertubasyon</a:t>
            </a:r>
            <a:endParaRPr lang="en-US" dirty="0" smtClean="0"/>
          </a:p>
          <a:p>
            <a:r>
              <a:rPr lang="en-US" dirty="0" smtClean="0"/>
              <a:t>CAT</a:t>
            </a:r>
          </a:p>
          <a:p>
            <a:pPr lvl="1"/>
            <a:r>
              <a:rPr lang="en-US" dirty="0" smtClean="0"/>
              <a:t>PPV %60</a:t>
            </a:r>
          </a:p>
          <a:p>
            <a:pPr lvl="1"/>
            <a:r>
              <a:rPr lang="en-US" dirty="0" smtClean="0"/>
              <a:t>NPV %80</a:t>
            </a:r>
          </a:p>
        </p:txBody>
      </p:sp>
    </p:spTree>
    <p:extLst>
      <p:ext uri="{BB962C8B-B14F-4D97-AF65-F5344CB8AC3E}">
        <p14:creationId xmlns:p14="http://schemas.microsoft.com/office/powerpoint/2010/main" val="1673944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Uterus </a:t>
            </a:r>
            <a:r>
              <a:rPr lang="en-US" b="1" dirty="0" err="1" smtClean="0"/>
              <a:t>anatomisinin</a:t>
            </a:r>
            <a:r>
              <a:rPr lang="en-US" b="1" dirty="0" smtClean="0"/>
              <a:t> </a:t>
            </a:r>
            <a:r>
              <a:rPr lang="en-US" b="1" dirty="0" err="1" smtClean="0"/>
              <a:t>değerlendirilmesi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Ultrason</a:t>
            </a:r>
            <a:endParaRPr lang="en-US" dirty="0" smtClean="0"/>
          </a:p>
          <a:p>
            <a:pPr lvl="1"/>
            <a:r>
              <a:rPr lang="en-US" dirty="0" smtClean="0"/>
              <a:t>2D</a:t>
            </a:r>
          </a:p>
          <a:p>
            <a:pPr lvl="1"/>
            <a:r>
              <a:rPr lang="en-US" dirty="0" smtClean="0"/>
              <a:t>3D</a:t>
            </a:r>
          </a:p>
          <a:p>
            <a:r>
              <a:rPr lang="en-US" dirty="0" smtClean="0"/>
              <a:t>SIS</a:t>
            </a:r>
          </a:p>
          <a:p>
            <a:r>
              <a:rPr lang="en-US" dirty="0" smtClean="0"/>
              <a:t>HSG</a:t>
            </a:r>
          </a:p>
          <a:p>
            <a:r>
              <a:rPr lang="en-US" dirty="0" smtClean="0"/>
              <a:t>MRI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131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Açıklanamayan</a:t>
            </a:r>
            <a:r>
              <a:rPr lang="en-US" dirty="0" smtClean="0"/>
              <a:t> </a:t>
            </a:r>
            <a:r>
              <a:rPr lang="en-US" dirty="0" err="1" smtClean="0"/>
              <a:t>infertilite-kim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Daha</a:t>
            </a:r>
            <a:r>
              <a:rPr lang="en-US" dirty="0" smtClean="0"/>
              <a:t> </a:t>
            </a:r>
            <a:r>
              <a:rPr lang="en-US" dirty="0" err="1" smtClean="0"/>
              <a:t>çok</a:t>
            </a:r>
            <a:r>
              <a:rPr lang="en-US" dirty="0" smtClean="0"/>
              <a:t> test </a:t>
            </a:r>
            <a:r>
              <a:rPr lang="en-US" dirty="0" err="1" smtClean="0"/>
              <a:t>daha</a:t>
            </a:r>
            <a:r>
              <a:rPr lang="en-US" dirty="0" smtClean="0"/>
              <a:t> </a:t>
            </a: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açıklanamayan</a:t>
            </a:r>
            <a:r>
              <a:rPr lang="en-US" dirty="0" smtClean="0"/>
              <a:t> </a:t>
            </a:r>
            <a:r>
              <a:rPr lang="en-US" dirty="0" err="1" smtClean="0"/>
              <a:t>infertilite</a:t>
            </a:r>
            <a:endParaRPr lang="en-US" dirty="0" smtClean="0"/>
          </a:p>
          <a:p>
            <a:r>
              <a:rPr lang="en-US" dirty="0" smtClean="0"/>
              <a:t>Ne </a:t>
            </a:r>
            <a:r>
              <a:rPr lang="en-US" dirty="0" err="1" smtClean="0"/>
              <a:t>kadar</a:t>
            </a:r>
            <a:r>
              <a:rPr lang="en-US" dirty="0" smtClean="0"/>
              <a:t> test </a:t>
            </a:r>
            <a:r>
              <a:rPr lang="en-US" dirty="0" err="1" smtClean="0"/>
              <a:t>yeterli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SA</a:t>
            </a:r>
          </a:p>
          <a:p>
            <a:pPr lvl="1"/>
            <a:r>
              <a:rPr lang="en-US" dirty="0" err="1" smtClean="0"/>
              <a:t>Ovulasyon</a:t>
            </a:r>
            <a:endParaRPr lang="en-US" dirty="0" smtClean="0"/>
          </a:p>
          <a:p>
            <a:pPr lvl="1"/>
            <a:r>
              <a:rPr lang="en-US" dirty="0" smtClean="0"/>
              <a:t>Tubal patens</a:t>
            </a:r>
          </a:p>
          <a:p>
            <a:pPr lvl="1"/>
            <a:r>
              <a:rPr lang="en-US" dirty="0" err="1" smtClean="0"/>
              <a:t>Koital</a:t>
            </a:r>
            <a:r>
              <a:rPr lang="en-US" dirty="0" smtClean="0"/>
              <a:t> </a:t>
            </a:r>
            <a:r>
              <a:rPr lang="en-US" dirty="0" err="1" smtClean="0"/>
              <a:t>sıklık</a:t>
            </a:r>
            <a:endParaRPr lang="en-US" dirty="0" smtClean="0"/>
          </a:p>
          <a:p>
            <a:pPr lvl="1"/>
            <a:r>
              <a:rPr lang="en-US" dirty="0" err="1" smtClean="0"/>
              <a:t>Yaş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over </a:t>
            </a:r>
            <a:r>
              <a:rPr lang="en-US" dirty="0" err="1" smtClean="0"/>
              <a:t>rezervi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6662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112</Words>
  <Application>Microsoft Macintosh PowerPoint</Application>
  <PresentationFormat>35mm Slides</PresentationFormat>
  <Paragraphs>46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Calibri Light</vt:lpstr>
      <vt:lpstr>Arial</vt:lpstr>
      <vt:lpstr>Office Theme</vt:lpstr>
      <vt:lpstr>TJOD İSTANBUL TOPLANTISI</vt:lpstr>
      <vt:lpstr>Over rezervinin değerlendirilmesi ve kadına açıklanması</vt:lpstr>
      <vt:lpstr>Ovulasyonun değerlendirilmesi</vt:lpstr>
      <vt:lpstr>Tubal pasajın değerlendirilmesi</vt:lpstr>
      <vt:lpstr>Uterus anatomisinin değerlendirilmesi</vt:lpstr>
      <vt:lpstr>Açıklanamayan infertilite-kim?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TJOD İSTANBUL TOPLANTISI</dc:title>
  <dc:creator>Microsoft Office User</dc:creator>
  <cp:lastModifiedBy>Microsoft Office User</cp:lastModifiedBy>
  <cp:revision>5</cp:revision>
  <dcterms:created xsi:type="dcterms:W3CDTF">2017-06-01T13:54:44Z</dcterms:created>
  <dcterms:modified xsi:type="dcterms:W3CDTF">2017-06-01T14:18:39Z</dcterms:modified>
</cp:coreProperties>
</file>